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42" autoAdjust="0"/>
    <p:restoredTop sz="94660"/>
  </p:normalViewPr>
  <p:slideViewPr>
    <p:cSldViewPr snapToGrid="0">
      <p:cViewPr varScale="1">
        <p:scale>
          <a:sx n="85" d="100"/>
          <a:sy n="85" d="100"/>
        </p:scale>
        <p:origin x="7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eg>
</file>

<file path=ppt/media/image4.jp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BC7DC0F-C1AC-4471-B897-DEAFE5E98A79}" type="datetimeFigureOut">
              <a:rPr lang="en-IN" smtClean="0"/>
              <a:t>01-10-2022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3211808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C7DC0F-C1AC-4471-B897-DEAFE5E98A79}" type="datetimeFigureOut">
              <a:rPr lang="en-IN" smtClean="0"/>
              <a:t>01-10-2022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680229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C7DC0F-C1AC-4471-B897-DEAFE5E98A79}" type="datetimeFigureOut">
              <a:rPr lang="en-IN" smtClean="0"/>
              <a:t>01-10-2022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17836440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C7DC0F-C1AC-4471-B897-DEAFE5E98A79}" type="datetimeFigureOut">
              <a:rPr lang="en-IN" smtClean="0"/>
              <a:t>01-10-2022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1D55B7-2581-48F8-A9E2-DE40A94CFDC8}"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429463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C7DC0F-C1AC-4471-B897-DEAFE5E98A79}" type="datetimeFigureOut">
              <a:rPr lang="en-IN" smtClean="0"/>
              <a:t>01-10-2022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8332875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BC7DC0F-C1AC-4471-B897-DEAFE5E98A79}" type="datetimeFigureOut">
              <a:rPr lang="en-IN" smtClean="0"/>
              <a:t>01-10-2022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28935169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BC7DC0F-C1AC-4471-B897-DEAFE5E98A79}" type="datetimeFigureOut">
              <a:rPr lang="en-IN" smtClean="0"/>
              <a:t>01-10-2022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20524159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C7DC0F-C1AC-4471-B897-DEAFE5E98A79}" type="datetimeFigureOut">
              <a:rPr lang="en-IN" smtClean="0"/>
              <a:t>01-10-2022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22518192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C7DC0F-C1AC-4471-B897-DEAFE5E98A79}" type="datetimeFigureOut">
              <a:rPr lang="en-IN" smtClean="0"/>
              <a:t>01-10-2022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2845443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C7DC0F-C1AC-4471-B897-DEAFE5E98A79}" type="datetimeFigureOut">
              <a:rPr lang="en-IN" smtClean="0"/>
              <a:t>01-10-2022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4096530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C7DC0F-C1AC-4471-B897-DEAFE5E98A79}" type="datetimeFigureOut">
              <a:rPr lang="en-IN" smtClean="0"/>
              <a:t>01-10-2022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2320953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BC7DC0F-C1AC-4471-B897-DEAFE5E98A79}" type="datetimeFigureOut">
              <a:rPr lang="en-IN" smtClean="0"/>
              <a:t>01-10-2022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281828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BC7DC0F-C1AC-4471-B897-DEAFE5E98A79}" type="datetimeFigureOut">
              <a:rPr lang="en-IN" smtClean="0"/>
              <a:t>01-10-2022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2844727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BC7DC0F-C1AC-4471-B897-DEAFE5E98A79}" type="datetimeFigureOut">
              <a:rPr lang="en-IN" smtClean="0"/>
              <a:t>01-10-2022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3735149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C7DC0F-C1AC-4471-B897-DEAFE5E98A79}" type="datetimeFigureOut">
              <a:rPr lang="en-IN" smtClean="0"/>
              <a:t>01-10-2022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4047067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C7DC0F-C1AC-4471-B897-DEAFE5E98A79}" type="datetimeFigureOut">
              <a:rPr lang="en-IN" smtClean="0"/>
              <a:t>01-10-2022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3384333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C7DC0F-C1AC-4471-B897-DEAFE5E98A79}" type="datetimeFigureOut">
              <a:rPr lang="en-IN" smtClean="0"/>
              <a:t>01-10-2022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1D55B7-2581-48F8-A9E2-DE40A94CFDC8}" type="slidenum">
              <a:rPr lang="en-IN" smtClean="0"/>
              <a:t>‹#›</a:t>
            </a:fld>
            <a:endParaRPr lang="en-IN"/>
          </a:p>
        </p:txBody>
      </p:sp>
    </p:spTree>
    <p:extLst>
      <p:ext uri="{BB962C8B-B14F-4D97-AF65-F5344CB8AC3E}">
        <p14:creationId xmlns:p14="http://schemas.microsoft.com/office/powerpoint/2010/main" val="22796203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BC7DC0F-C1AC-4471-B897-DEAFE5E98A79}" type="datetimeFigureOut">
              <a:rPr lang="en-IN" smtClean="0"/>
              <a:t>01-10-2022</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F71D55B7-2581-48F8-A9E2-DE40A94CFDC8}" type="slidenum">
              <a:rPr lang="en-IN" smtClean="0"/>
              <a:t>‹#›</a:t>
            </a:fld>
            <a:endParaRPr lang="en-IN"/>
          </a:p>
        </p:txBody>
      </p:sp>
    </p:spTree>
    <p:extLst>
      <p:ext uri="{BB962C8B-B14F-4D97-AF65-F5344CB8AC3E}">
        <p14:creationId xmlns:p14="http://schemas.microsoft.com/office/powerpoint/2010/main" val="42413924"/>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F85BEB7-6061-3FA7-07A0-59F147F71E05}"/>
              </a:ext>
            </a:extLst>
          </p:cNvPr>
          <p:cNvSpPr>
            <a:spLocks noGrp="1"/>
          </p:cNvSpPr>
          <p:nvPr>
            <p:ph type="title"/>
          </p:nvPr>
        </p:nvSpPr>
        <p:spPr>
          <a:xfrm>
            <a:off x="200810" y="-2580943"/>
            <a:ext cx="2790413" cy="45719"/>
          </a:xfrm>
        </p:spPr>
        <p:txBody>
          <a:bodyPr>
            <a:normAutofit fontScale="90000"/>
          </a:bodyPr>
          <a:lstStyle/>
          <a:p>
            <a:endParaRPr lang="en-IN" dirty="0"/>
          </a:p>
        </p:txBody>
      </p:sp>
      <p:sp>
        <p:nvSpPr>
          <p:cNvPr id="5" name="Content Placeholder 4">
            <a:extLst>
              <a:ext uri="{FF2B5EF4-FFF2-40B4-BE49-F238E27FC236}">
                <a16:creationId xmlns:a16="http://schemas.microsoft.com/office/drawing/2014/main" id="{0681F4FB-7301-8F60-634D-C253DE372983}"/>
              </a:ext>
            </a:extLst>
          </p:cNvPr>
          <p:cNvSpPr>
            <a:spLocks noGrp="1"/>
          </p:cNvSpPr>
          <p:nvPr>
            <p:ph idx="1"/>
          </p:nvPr>
        </p:nvSpPr>
        <p:spPr>
          <a:xfrm>
            <a:off x="838200" y="1866727"/>
            <a:ext cx="10515600" cy="4351338"/>
          </a:xfrm>
        </p:spPr>
        <p:txBody>
          <a:bodyPr/>
          <a:lstStyle/>
          <a:p>
            <a:endParaRPr lang="en-IN"/>
          </a:p>
        </p:txBody>
      </p:sp>
      <p:pic>
        <p:nvPicPr>
          <p:cNvPr id="9" name="Picture 8">
            <a:extLst>
              <a:ext uri="{FF2B5EF4-FFF2-40B4-BE49-F238E27FC236}">
                <a16:creationId xmlns:a16="http://schemas.microsoft.com/office/drawing/2014/main" id="{36B8D882-A374-38F5-2114-CA703C71DFA9}"/>
              </a:ext>
            </a:extLst>
          </p:cNvPr>
          <p:cNvPicPr>
            <a:picLocks noChangeAspect="1"/>
          </p:cNvPicPr>
          <p:nvPr/>
        </p:nvPicPr>
        <p:blipFill>
          <a:blip r:embed="rId2"/>
          <a:stretch>
            <a:fillRect/>
          </a:stretch>
        </p:blipFill>
        <p:spPr>
          <a:xfrm>
            <a:off x="-18170" y="-17034"/>
            <a:ext cx="12228339" cy="6875034"/>
          </a:xfrm>
          <a:prstGeom prst="rect">
            <a:avLst/>
          </a:prstGeom>
        </p:spPr>
      </p:pic>
    </p:spTree>
    <p:extLst>
      <p:ext uri="{BB962C8B-B14F-4D97-AF65-F5344CB8AC3E}">
        <p14:creationId xmlns:p14="http://schemas.microsoft.com/office/powerpoint/2010/main" val="1232416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17162-877E-D212-6715-D756995E1B61}"/>
              </a:ext>
            </a:extLst>
          </p:cNvPr>
          <p:cNvSpPr>
            <a:spLocks noGrp="1"/>
          </p:cNvSpPr>
          <p:nvPr>
            <p:ph type="title"/>
          </p:nvPr>
        </p:nvSpPr>
        <p:spPr>
          <a:xfrm>
            <a:off x="919119" y="80682"/>
            <a:ext cx="10353761" cy="1093693"/>
          </a:xfrm>
        </p:spPr>
        <p:txBody>
          <a:bodyPr>
            <a:normAutofit/>
          </a:bodyPr>
          <a:lstStyle/>
          <a:p>
            <a:pPr algn="ctr"/>
            <a:r>
              <a:rPr lang="en-US" sz="4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BINARY_BRAINS</a:t>
            </a:r>
            <a:endParaRPr lang="en-IN" sz="4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6A5AD175-BB32-1DBC-98A8-6291CD1561C2}"/>
              </a:ext>
            </a:extLst>
          </p:cNvPr>
          <p:cNvSpPr>
            <a:spLocks noGrp="1"/>
          </p:cNvSpPr>
          <p:nvPr>
            <p:ph idx="1"/>
          </p:nvPr>
        </p:nvSpPr>
        <p:spPr>
          <a:xfrm>
            <a:off x="1039301" y="3110752"/>
            <a:ext cx="10353762" cy="3227295"/>
          </a:xfrm>
        </p:spPr>
        <p:txBody>
          <a:bodyPr>
            <a:normAutofit fontScale="92500" lnSpcReduction="20000"/>
          </a:bodyPr>
          <a:lstStyle/>
          <a:p>
            <a:pPr marL="0" indent="0" algn="ctr">
              <a:buNone/>
            </a:pPr>
            <a:r>
              <a:rPr lang="en-US" sz="4000" b="1" dirty="0">
                <a:latin typeface="Times New Roman" panose="02020603050405020304" pitchFamily="18" charset="0"/>
                <a:cs typeface="Times New Roman" panose="02020603050405020304" pitchFamily="18" charset="0"/>
              </a:rPr>
              <a:t>CHALLENGE NAME</a:t>
            </a:r>
          </a:p>
          <a:p>
            <a:pPr marL="0" indent="0" algn="ctr">
              <a:buNone/>
            </a:pPr>
            <a:r>
              <a:rPr lang="en-US" sz="4000" b="1" dirty="0">
                <a:latin typeface="Times New Roman" panose="02020603050405020304" pitchFamily="18" charset="0"/>
                <a:cs typeface="Times New Roman" panose="02020603050405020304" pitchFamily="18" charset="0"/>
              </a:rPr>
              <a:t>   HOW CLIMATE CHANGE EFFECTS US</a:t>
            </a:r>
          </a:p>
          <a:p>
            <a:pPr marL="0" indent="0" algn="ctr">
              <a:buNone/>
            </a:pPr>
            <a:endParaRPr lang="en-US" sz="4000" b="1" dirty="0">
              <a:latin typeface="Times New Roman" panose="02020603050405020304" pitchFamily="18" charset="0"/>
              <a:cs typeface="Times New Roman" panose="02020603050405020304" pitchFamily="18" charset="0"/>
            </a:endParaRPr>
          </a:p>
          <a:p>
            <a:pPr marL="0" indent="0">
              <a:buNone/>
            </a:pPr>
            <a:r>
              <a:rPr lang="en-US" sz="3200" dirty="0">
                <a:latin typeface="Times New Roman" panose="02020603050405020304" pitchFamily="18" charset="0"/>
                <a:cs typeface="Times New Roman" panose="02020603050405020304" pitchFamily="18" charset="0"/>
              </a:rPr>
              <a:t>TEAM MEMBERS </a:t>
            </a:r>
            <a:r>
              <a:rPr lang="en-US" sz="3200" b="1"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1</a:t>
            </a:r>
            <a:r>
              <a:rPr lang="en-US" sz="3200" b="1"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AYUSH SHARMA</a:t>
            </a:r>
          </a:p>
          <a:p>
            <a:pPr marL="0" indent="0" algn="ctr">
              <a:buNone/>
            </a:pPr>
            <a:r>
              <a:rPr lang="en-US" sz="3200" dirty="0">
                <a:latin typeface="Times New Roman" panose="02020603050405020304" pitchFamily="18" charset="0"/>
                <a:cs typeface="Times New Roman" panose="02020603050405020304" pitchFamily="18" charset="0"/>
              </a:rPr>
              <a:t>2. JHANVI JINDAL</a:t>
            </a:r>
            <a:endParaRPr lang="en-IN" sz="32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6A8A67AB-C79D-200B-B4A0-E9D6139031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1318" y="1174375"/>
            <a:ext cx="3182470" cy="1676400"/>
          </a:xfrm>
          <a:prstGeom prst="rect">
            <a:avLst/>
          </a:prstGeom>
        </p:spPr>
      </p:pic>
    </p:spTree>
    <p:extLst>
      <p:ext uri="{BB962C8B-B14F-4D97-AF65-F5344CB8AC3E}">
        <p14:creationId xmlns:p14="http://schemas.microsoft.com/office/powerpoint/2010/main" val="1930170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30C32-03FD-E447-DDD8-80B50F5526B3}"/>
              </a:ext>
            </a:extLst>
          </p:cNvPr>
          <p:cNvSpPr>
            <a:spLocks noGrp="1"/>
          </p:cNvSpPr>
          <p:nvPr>
            <p:ph type="title"/>
          </p:nvPr>
        </p:nvSpPr>
        <p:spPr>
          <a:xfrm>
            <a:off x="913794" y="430306"/>
            <a:ext cx="10353761" cy="1102659"/>
          </a:xfrm>
        </p:spPr>
        <p:txBody>
          <a:bodyPr>
            <a:normAutofit/>
          </a:bodyPr>
          <a:lstStyle/>
          <a:p>
            <a:r>
              <a:rPr lang="en-US" sz="4400" dirty="0">
                <a:latin typeface="Times New Roman" panose="02020603050405020304" pitchFamily="18" charset="0"/>
                <a:cs typeface="Times New Roman" panose="02020603050405020304" pitchFamily="18" charset="0"/>
              </a:rPr>
              <a:t>POTENTIAL CONSIDERATIONS</a:t>
            </a:r>
            <a:endParaRPr lang="en-IN" sz="44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812A5A4-3AAC-7B2D-FF43-C1E412F9D4D3}"/>
              </a:ext>
            </a:extLst>
          </p:cNvPr>
          <p:cNvSpPr>
            <a:spLocks noGrp="1"/>
          </p:cNvSpPr>
          <p:nvPr>
            <p:ph idx="1"/>
          </p:nvPr>
        </p:nvSpPr>
        <p:spPr>
          <a:xfrm>
            <a:off x="335333" y="1783977"/>
            <a:ext cx="11510682" cy="3550023"/>
          </a:xfrm>
        </p:spPr>
        <p:txBody>
          <a:bodyPr>
            <a:normAutofit/>
          </a:bodyPr>
          <a:lstStyle/>
          <a:p>
            <a:r>
              <a:rPr lang="en-US" sz="2800" dirty="0">
                <a:latin typeface="Times New Roman" panose="02020603050405020304" pitchFamily="18" charset="0"/>
                <a:cs typeface="Times New Roman" panose="02020603050405020304" pitchFamily="18" charset="0"/>
              </a:rPr>
              <a:t>WHAT IS CLIMATE CHANGE?</a:t>
            </a:r>
          </a:p>
          <a:p>
            <a:r>
              <a:rPr lang="en-US" sz="2800" dirty="0">
                <a:latin typeface="Times New Roman" panose="02020603050405020304" pitchFamily="18" charset="0"/>
                <a:cs typeface="Times New Roman" panose="02020603050405020304" pitchFamily="18" charset="0"/>
              </a:rPr>
              <a:t>CAUSES OF CLIMATE CHANGE</a:t>
            </a:r>
          </a:p>
          <a:p>
            <a:r>
              <a:rPr lang="en-IN" sz="2800" dirty="0">
                <a:latin typeface="Times New Roman" panose="02020603050405020304" pitchFamily="18" charset="0"/>
                <a:cs typeface="Times New Roman" panose="02020603050405020304" pitchFamily="18" charset="0"/>
              </a:rPr>
              <a:t>EFFECTS OF CLIMATE CHANGE ON HUMANS</a:t>
            </a:r>
          </a:p>
          <a:p>
            <a:r>
              <a:rPr lang="en-IN" sz="2800" dirty="0">
                <a:latin typeface="Times New Roman" panose="02020603050405020304" pitchFamily="18" charset="0"/>
                <a:cs typeface="Times New Roman" panose="02020603050405020304" pitchFamily="18" charset="0"/>
              </a:rPr>
              <a:t>ROLE OF NASA IN PREVENTING CLIMATE CHANGE</a:t>
            </a:r>
          </a:p>
          <a:p>
            <a:r>
              <a:rPr lang="en-IN" sz="2800" dirty="0">
                <a:latin typeface="Times New Roman" panose="02020603050405020304" pitchFamily="18" charset="0"/>
                <a:cs typeface="Times New Roman" panose="02020603050405020304" pitchFamily="18" charset="0"/>
              </a:rPr>
              <a:t>PREVENTIONS OF CLIMATE CHANGE</a:t>
            </a:r>
          </a:p>
          <a:p>
            <a:pPr marL="0" indent="0">
              <a:buNone/>
            </a:pP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5845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92757-E516-289F-01C2-22A3EDDB59CE}"/>
              </a:ext>
            </a:extLst>
          </p:cNvPr>
          <p:cNvSpPr>
            <a:spLocks noGrp="1"/>
          </p:cNvSpPr>
          <p:nvPr>
            <p:ph type="title"/>
          </p:nvPr>
        </p:nvSpPr>
        <p:spPr>
          <a:xfrm>
            <a:off x="1089448" y="219636"/>
            <a:ext cx="10353761" cy="1026458"/>
          </a:xfrm>
        </p:spPr>
        <p:txBody>
          <a:bodyPr>
            <a:normAutofit/>
          </a:bodyPr>
          <a:lstStyle/>
          <a:p>
            <a:r>
              <a:rPr lang="en-US" sz="4400" dirty="0">
                <a:latin typeface="Times New Roman" panose="02020603050405020304" pitchFamily="18" charset="0"/>
                <a:cs typeface="Times New Roman" panose="02020603050405020304" pitchFamily="18" charset="0"/>
              </a:rPr>
              <a:t>WHAT IS CLIMATE CHANGE?</a:t>
            </a:r>
            <a:endParaRPr lang="en-IN" sz="44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91A84F9-A675-3E4B-94CC-612150C181E4}"/>
              </a:ext>
            </a:extLst>
          </p:cNvPr>
          <p:cNvSpPr>
            <a:spLocks noGrp="1"/>
          </p:cNvSpPr>
          <p:nvPr>
            <p:ph idx="1"/>
          </p:nvPr>
        </p:nvSpPr>
        <p:spPr>
          <a:xfrm>
            <a:off x="268941" y="1246094"/>
            <a:ext cx="11743765" cy="5459506"/>
          </a:xfrm>
        </p:spPr>
        <p:txBody>
          <a:bodyPr>
            <a:normAutofit/>
          </a:bodyPr>
          <a:lstStyle/>
          <a:p>
            <a:pPr>
              <a:lnSpc>
                <a:spcPct val="100000"/>
              </a:lnSpc>
            </a:pPr>
            <a:r>
              <a:rPr lang="en-US" sz="2200" dirty="0">
                <a:cs typeface="Times New Roman" panose="02020603050405020304" pitchFamily="18" charset="0"/>
              </a:rPr>
              <a:t>Climate change describes a change in the average conditions — such as temperature and rainfall — in a region over a long period of time. For example, 20,000 years ago, much of the United States was covered in glaciers. </a:t>
            </a:r>
          </a:p>
          <a:p>
            <a:pPr>
              <a:lnSpc>
                <a:spcPct val="100000"/>
              </a:lnSpc>
            </a:pPr>
            <a:r>
              <a:rPr lang="en-US" sz="2200" dirty="0">
                <a:cs typeface="Times New Roman" panose="02020603050405020304" pitchFamily="18" charset="0"/>
              </a:rPr>
              <a:t>In the United States today, we have a warmer climate and fewer glaciers . Global climate change refers to the average long-term changes over the entire Earth. </a:t>
            </a:r>
          </a:p>
          <a:p>
            <a:pPr>
              <a:lnSpc>
                <a:spcPct val="100000"/>
              </a:lnSpc>
            </a:pPr>
            <a:r>
              <a:rPr lang="en-US" sz="2200" dirty="0">
                <a:cs typeface="Times New Roman" panose="02020603050405020304" pitchFamily="18" charset="0"/>
              </a:rPr>
              <a:t>These include warming temperatures and changes in precipitation, as well as the effects of Earth’s warming, such as:</a:t>
            </a:r>
          </a:p>
          <a:p>
            <a:pPr marL="457200" indent="-457200">
              <a:lnSpc>
                <a:spcPct val="100000"/>
              </a:lnSpc>
              <a:buFont typeface="+mj-lt"/>
              <a:buAutoNum type="arabicPeriod"/>
            </a:pPr>
            <a:r>
              <a:rPr lang="en-US" sz="2200" dirty="0">
                <a:cs typeface="Times New Roman" panose="02020603050405020304" pitchFamily="18" charset="0"/>
              </a:rPr>
              <a:t>Shrinking mountain glaciers</a:t>
            </a:r>
          </a:p>
          <a:p>
            <a:pPr marL="457200" indent="-457200">
              <a:lnSpc>
                <a:spcPct val="100000"/>
              </a:lnSpc>
              <a:buFont typeface="+mj-lt"/>
              <a:buAutoNum type="arabicPeriod"/>
            </a:pPr>
            <a:r>
              <a:rPr lang="en-US" sz="2200" dirty="0">
                <a:cs typeface="Times New Roman" panose="02020603050405020304" pitchFamily="18" charset="0"/>
              </a:rPr>
              <a:t>Ice melting at a faster rate than usual in Greenland, </a:t>
            </a:r>
          </a:p>
          <a:p>
            <a:pPr marL="457200" indent="-457200">
              <a:lnSpc>
                <a:spcPct val="100000"/>
              </a:lnSpc>
              <a:buFont typeface="+mj-lt"/>
              <a:buAutoNum type="arabicPeriod"/>
            </a:pPr>
            <a:r>
              <a:rPr lang="en-US" sz="2200" dirty="0">
                <a:cs typeface="Times New Roman" panose="02020603050405020304" pitchFamily="18" charset="0"/>
              </a:rPr>
              <a:t>Antarctica and the Arctic</a:t>
            </a:r>
          </a:p>
          <a:p>
            <a:pPr marL="457200" indent="-457200">
              <a:lnSpc>
                <a:spcPct val="100000"/>
              </a:lnSpc>
              <a:buFont typeface="+mj-lt"/>
              <a:buAutoNum type="arabicPeriod"/>
            </a:pPr>
            <a:r>
              <a:rPr lang="en-US" sz="2200" dirty="0">
                <a:cs typeface="Times New Roman" panose="02020603050405020304" pitchFamily="18" charset="0"/>
              </a:rPr>
              <a:t>Changes in flower and plant blooming times.</a:t>
            </a:r>
            <a:endParaRPr lang="en-IN" sz="2200" dirty="0">
              <a:cs typeface="Times New Roman" panose="02020603050405020304" pitchFamily="18" charset="0"/>
            </a:endParaRPr>
          </a:p>
        </p:txBody>
      </p:sp>
      <p:pic>
        <p:nvPicPr>
          <p:cNvPr id="5" name="Picture 4">
            <a:extLst>
              <a:ext uri="{FF2B5EF4-FFF2-40B4-BE49-F238E27FC236}">
                <a16:creationId xmlns:a16="http://schemas.microsoft.com/office/drawing/2014/main" id="{14AF1862-DAF8-9523-F191-F8A10FA898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03460" y="3691002"/>
            <a:ext cx="4419600" cy="3014598"/>
          </a:xfrm>
          <a:prstGeom prst="rect">
            <a:avLst/>
          </a:prstGeom>
        </p:spPr>
      </p:pic>
    </p:spTree>
    <p:extLst>
      <p:ext uri="{BB962C8B-B14F-4D97-AF65-F5344CB8AC3E}">
        <p14:creationId xmlns:p14="http://schemas.microsoft.com/office/powerpoint/2010/main" val="920736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72A9E-652D-1819-C397-CD763D3CE8FE}"/>
              </a:ext>
            </a:extLst>
          </p:cNvPr>
          <p:cNvSpPr>
            <a:spLocks noGrp="1"/>
          </p:cNvSpPr>
          <p:nvPr>
            <p:ph type="title"/>
          </p:nvPr>
        </p:nvSpPr>
        <p:spPr>
          <a:xfrm>
            <a:off x="2115671" y="143435"/>
            <a:ext cx="7242403" cy="1102203"/>
          </a:xfrm>
        </p:spPr>
        <p:txBody>
          <a:bodyPr/>
          <a:lstStyle/>
          <a:p>
            <a:r>
              <a:rPr lang="en-US" dirty="0"/>
              <a:t>CAUSES OF CLIMATE CHANGE</a:t>
            </a:r>
            <a:endParaRPr lang="en-IN" dirty="0"/>
          </a:p>
        </p:txBody>
      </p:sp>
      <p:sp>
        <p:nvSpPr>
          <p:cNvPr id="3" name="Content Placeholder 2">
            <a:extLst>
              <a:ext uri="{FF2B5EF4-FFF2-40B4-BE49-F238E27FC236}">
                <a16:creationId xmlns:a16="http://schemas.microsoft.com/office/drawing/2014/main" id="{727D4207-A7FF-9C91-3A15-B0D10CE37053}"/>
              </a:ext>
            </a:extLst>
          </p:cNvPr>
          <p:cNvSpPr>
            <a:spLocks noGrp="1"/>
          </p:cNvSpPr>
          <p:nvPr>
            <p:ph idx="1"/>
          </p:nvPr>
        </p:nvSpPr>
        <p:spPr>
          <a:xfrm>
            <a:off x="663388" y="1174376"/>
            <a:ext cx="11430000" cy="5468015"/>
          </a:xfrm>
        </p:spPr>
        <p:txBody>
          <a:bodyPr>
            <a:normAutofit fontScale="92500" lnSpcReduction="10000"/>
          </a:bodyPr>
          <a:lstStyle/>
          <a:p>
            <a:pPr>
              <a:buFont typeface="Wingdings" panose="05000000000000000000" pitchFamily="2" charset="2"/>
              <a:buChar char="q"/>
            </a:pPr>
            <a:r>
              <a:rPr lang="en-US" dirty="0"/>
              <a:t> </a:t>
            </a:r>
            <a:r>
              <a:rPr lang="en-IN" dirty="0"/>
              <a:t>Fossil fuels : </a:t>
            </a:r>
          </a:p>
          <a:p>
            <a:pPr marL="0" indent="0">
              <a:buNone/>
            </a:pPr>
            <a:r>
              <a:rPr lang="en-US" dirty="0"/>
              <a:t>Gases such as carbon dioxide and methane trap heat in </a:t>
            </a:r>
          </a:p>
          <a:p>
            <a:pPr marL="0" indent="0">
              <a:buNone/>
            </a:pPr>
            <a:r>
              <a:rPr lang="en-US" dirty="0"/>
              <a:t>the Earth’s atmosphere. They are mostly created by humans</a:t>
            </a:r>
          </a:p>
          <a:p>
            <a:pPr marL="0" indent="0">
              <a:buNone/>
            </a:pPr>
            <a:r>
              <a:rPr lang="en-US" dirty="0"/>
              <a:t>burning fossil fuels – coal, oil, wood and natural gas. Climate</a:t>
            </a:r>
          </a:p>
          <a:p>
            <a:pPr marL="0" indent="0">
              <a:buNone/>
            </a:pPr>
            <a:r>
              <a:rPr lang="en-US" dirty="0"/>
              <a:t>change activists say humans must stop burning these energy </a:t>
            </a:r>
          </a:p>
          <a:p>
            <a:pPr marL="0" indent="0">
              <a:buNone/>
            </a:pPr>
            <a:r>
              <a:rPr lang="en-US" dirty="0"/>
              <a:t>sources</a:t>
            </a:r>
          </a:p>
          <a:p>
            <a:pPr marL="0" indent="0">
              <a:buNone/>
            </a:pPr>
            <a:endParaRPr lang="en-US" dirty="0"/>
          </a:p>
          <a:p>
            <a:pPr>
              <a:buFont typeface="Wingdings" panose="05000000000000000000" pitchFamily="2" charset="2"/>
              <a:buChar char="q"/>
            </a:pPr>
            <a:r>
              <a:rPr lang="en-US" dirty="0"/>
              <a:t> Increasing livestock farming :</a:t>
            </a:r>
          </a:p>
          <a:p>
            <a:pPr marL="0" indent="0">
              <a:buNone/>
            </a:pPr>
            <a:r>
              <a:rPr lang="en-US" dirty="0"/>
              <a:t>A growing demand for meat has led to intensive agriculture </a:t>
            </a:r>
          </a:p>
          <a:p>
            <a:pPr marL="0" indent="0">
              <a:buNone/>
            </a:pPr>
            <a:r>
              <a:rPr lang="en-US" dirty="0"/>
              <a:t>Of animals. Cows and sheep produce large amounts of </a:t>
            </a:r>
          </a:p>
          <a:p>
            <a:pPr marL="0" indent="0">
              <a:buNone/>
            </a:pPr>
            <a:r>
              <a:rPr lang="en-US" dirty="0"/>
              <a:t>methane when they digest their food, and this gas adds to the</a:t>
            </a:r>
          </a:p>
          <a:p>
            <a:pPr marL="0" indent="0">
              <a:buNone/>
            </a:pPr>
            <a:r>
              <a:rPr lang="en-US" dirty="0"/>
              <a:t>Green house effect on the Earth.</a:t>
            </a:r>
            <a:endParaRPr lang="en-IN" dirty="0"/>
          </a:p>
        </p:txBody>
      </p:sp>
      <p:pic>
        <p:nvPicPr>
          <p:cNvPr id="5" name="Picture 4">
            <a:extLst>
              <a:ext uri="{FF2B5EF4-FFF2-40B4-BE49-F238E27FC236}">
                <a16:creationId xmlns:a16="http://schemas.microsoft.com/office/drawing/2014/main" id="{43B566C5-C7B6-1BCA-33F1-ADDCCA826211}"/>
              </a:ext>
            </a:extLst>
          </p:cNvPr>
          <p:cNvPicPr>
            <a:picLocks noChangeAspect="1"/>
          </p:cNvPicPr>
          <p:nvPr/>
        </p:nvPicPr>
        <p:blipFill>
          <a:blip r:embed="rId2"/>
          <a:stretch>
            <a:fillRect/>
          </a:stretch>
        </p:blipFill>
        <p:spPr>
          <a:xfrm>
            <a:off x="7611035" y="1102658"/>
            <a:ext cx="4482353" cy="2629843"/>
          </a:xfrm>
          <a:prstGeom prst="rect">
            <a:avLst/>
          </a:prstGeom>
        </p:spPr>
      </p:pic>
      <p:pic>
        <p:nvPicPr>
          <p:cNvPr id="7" name="Picture 6">
            <a:extLst>
              <a:ext uri="{FF2B5EF4-FFF2-40B4-BE49-F238E27FC236}">
                <a16:creationId xmlns:a16="http://schemas.microsoft.com/office/drawing/2014/main" id="{E40FD000-5782-9594-B416-EC7217700590}"/>
              </a:ext>
            </a:extLst>
          </p:cNvPr>
          <p:cNvPicPr>
            <a:picLocks noChangeAspect="1"/>
          </p:cNvPicPr>
          <p:nvPr/>
        </p:nvPicPr>
        <p:blipFill>
          <a:blip r:embed="rId3"/>
          <a:stretch>
            <a:fillRect/>
          </a:stretch>
        </p:blipFill>
        <p:spPr>
          <a:xfrm>
            <a:off x="7611035" y="3908383"/>
            <a:ext cx="4482353" cy="2900925"/>
          </a:xfrm>
          <a:prstGeom prst="rect">
            <a:avLst/>
          </a:prstGeom>
        </p:spPr>
      </p:pic>
    </p:spTree>
    <p:extLst>
      <p:ext uri="{BB962C8B-B14F-4D97-AF65-F5344CB8AC3E}">
        <p14:creationId xmlns:p14="http://schemas.microsoft.com/office/powerpoint/2010/main" val="1187518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91F54-C971-81A9-66F7-C3D0F4312FA6}"/>
              </a:ext>
            </a:extLst>
          </p:cNvPr>
          <p:cNvSpPr>
            <a:spLocks noGrp="1"/>
          </p:cNvSpPr>
          <p:nvPr>
            <p:ph type="title"/>
          </p:nvPr>
        </p:nvSpPr>
        <p:spPr>
          <a:xfrm>
            <a:off x="913796" y="403639"/>
            <a:ext cx="10353761" cy="1299655"/>
          </a:xfrm>
        </p:spPr>
        <p:txBody>
          <a:bodyPr>
            <a:normAutofit/>
          </a:bodyPr>
          <a:lstStyle/>
          <a:p>
            <a:r>
              <a:rPr lang="en-IN" sz="4000" dirty="0">
                <a:latin typeface="Times New Roman" panose="02020603050405020304" pitchFamily="18" charset="0"/>
                <a:cs typeface="Times New Roman" panose="02020603050405020304" pitchFamily="18" charset="0"/>
              </a:rPr>
              <a:t>EFFECTS OF CLIMATE CHANGE ON HUMANS</a:t>
            </a:r>
          </a:p>
        </p:txBody>
      </p:sp>
      <p:sp>
        <p:nvSpPr>
          <p:cNvPr id="3" name="Content Placeholder 2">
            <a:extLst>
              <a:ext uri="{FF2B5EF4-FFF2-40B4-BE49-F238E27FC236}">
                <a16:creationId xmlns:a16="http://schemas.microsoft.com/office/drawing/2014/main" id="{6B26AD89-4E11-0C70-E2B4-C9F727332B11}"/>
              </a:ext>
            </a:extLst>
          </p:cNvPr>
          <p:cNvSpPr>
            <a:spLocks noGrp="1"/>
          </p:cNvSpPr>
          <p:nvPr>
            <p:ph idx="1"/>
          </p:nvPr>
        </p:nvSpPr>
        <p:spPr>
          <a:xfrm>
            <a:off x="913796" y="1712259"/>
            <a:ext cx="10864145" cy="4634752"/>
          </a:xfrm>
        </p:spPr>
        <p:txBody>
          <a:bodyPr>
            <a:normAutofit fontScale="92500" lnSpcReduction="20000"/>
          </a:bodyPr>
          <a:lstStyle/>
          <a:p>
            <a:r>
              <a:rPr lang="en-IN" sz="2800" dirty="0"/>
              <a:t>Hotter temperatures</a:t>
            </a:r>
          </a:p>
          <a:p>
            <a:pPr marL="0" indent="0">
              <a:buNone/>
            </a:pPr>
            <a:r>
              <a:rPr lang="en-US" dirty="0"/>
              <a:t>As greenhouse gas concentrations rise, so does the global surface temperature. The last decade, 2011-2020, is the warmest on record. Since the 1980s, each decade has been warmer than the previous one.</a:t>
            </a:r>
            <a:endParaRPr lang="en-IN" dirty="0"/>
          </a:p>
          <a:p>
            <a:r>
              <a:rPr lang="en-IN" sz="2800" dirty="0"/>
              <a:t>More severe storms</a:t>
            </a:r>
          </a:p>
          <a:p>
            <a:pPr marL="0" indent="0">
              <a:buNone/>
            </a:pPr>
            <a:r>
              <a:rPr lang="en-US" dirty="0"/>
              <a:t>Destructive storms have become more intense and more frequent in many regions. As temperatures rise, more moisture evaporates, which exacerbates extreme rainfall and flooding, causing more destructive storms. </a:t>
            </a:r>
            <a:endParaRPr lang="en-IN" dirty="0"/>
          </a:p>
          <a:p>
            <a:r>
              <a:rPr lang="en-IN" sz="2600" dirty="0"/>
              <a:t>Increased drought</a:t>
            </a:r>
          </a:p>
          <a:p>
            <a:pPr marL="0" indent="0">
              <a:buNone/>
            </a:pPr>
            <a:r>
              <a:rPr lang="en-US" dirty="0"/>
              <a:t>Climate change is changing water availability, making it scarcer in more regions. Global warming exacerbates water shortages in already water-stressed regions and is leading to an increased risk of agricultural droughts affecting crops,.</a:t>
            </a:r>
            <a:endParaRPr lang="en-IN" dirty="0"/>
          </a:p>
        </p:txBody>
      </p:sp>
    </p:spTree>
    <p:extLst>
      <p:ext uri="{BB962C8B-B14F-4D97-AF65-F5344CB8AC3E}">
        <p14:creationId xmlns:p14="http://schemas.microsoft.com/office/powerpoint/2010/main" val="600077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9A3DE-6426-2B5C-6D66-A23CB1D1450D}"/>
              </a:ext>
            </a:extLst>
          </p:cNvPr>
          <p:cNvSpPr>
            <a:spLocks noGrp="1"/>
          </p:cNvSpPr>
          <p:nvPr>
            <p:ph type="title"/>
          </p:nvPr>
        </p:nvSpPr>
        <p:spPr>
          <a:xfrm>
            <a:off x="985513" y="215153"/>
            <a:ext cx="10353761" cy="1326321"/>
          </a:xfrm>
        </p:spPr>
        <p:txBody>
          <a:bodyPr/>
          <a:lstStyle/>
          <a:p>
            <a:r>
              <a:rPr lang="en-IN" dirty="0">
                <a:latin typeface="Times New Roman" panose="02020603050405020304" pitchFamily="18" charset="0"/>
                <a:cs typeface="Times New Roman" panose="02020603050405020304" pitchFamily="18" charset="0"/>
              </a:rPr>
              <a:t>ROLE OF NASA IN PREVENTING CLIMATE CHANGE </a:t>
            </a:r>
          </a:p>
        </p:txBody>
      </p:sp>
      <p:sp>
        <p:nvSpPr>
          <p:cNvPr id="3" name="Content Placeholder 2">
            <a:extLst>
              <a:ext uri="{FF2B5EF4-FFF2-40B4-BE49-F238E27FC236}">
                <a16:creationId xmlns:a16="http://schemas.microsoft.com/office/drawing/2014/main" id="{CA7ABD48-D040-C4F9-8C2B-9B6C70BD2A91}"/>
              </a:ext>
            </a:extLst>
          </p:cNvPr>
          <p:cNvSpPr>
            <a:spLocks noGrp="1"/>
          </p:cNvSpPr>
          <p:nvPr>
            <p:ph idx="1"/>
          </p:nvPr>
        </p:nvSpPr>
        <p:spPr>
          <a:xfrm>
            <a:off x="985513" y="1676400"/>
            <a:ext cx="10282044" cy="3845860"/>
          </a:xfrm>
        </p:spPr>
        <p:txBody>
          <a:bodyPr/>
          <a:lstStyle/>
          <a:p>
            <a:r>
              <a:rPr lang="en-US" dirty="0"/>
              <a:t>In addition to collecting information about the Earth, NASA also builds global and regional climate models to understand the causes and effects of climate change, including global warming. NASA shares its climate data and information with the public and policy leaders freely and in a timely manner.</a:t>
            </a:r>
          </a:p>
          <a:p>
            <a:pPr marL="0" indent="0">
              <a:buNone/>
            </a:pPr>
            <a:endParaRPr lang="en-US" dirty="0"/>
          </a:p>
          <a:p>
            <a:r>
              <a:rPr lang="en-US" dirty="0"/>
              <a:t>From NASA GISS’ E3 climate model to NASA GMAO’s Goddard Earth Observing System (GEOS) model, scientists use near real-time to long-term records of NASA observations as input to help initialize, develop model parameters, and validate these climate models.</a:t>
            </a:r>
            <a:endParaRPr lang="en-IN" dirty="0"/>
          </a:p>
        </p:txBody>
      </p:sp>
    </p:spTree>
    <p:extLst>
      <p:ext uri="{BB962C8B-B14F-4D97-AF65-F5344CB8AC3E}">
        <p14:creationId xmlns:p14="http://schemas.microsoft.com/office/powerpoint/2010/main" val="1275793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594F7-7B6F-1F7C-AB6B-10C962005198}"/>
              </a:ext>
            </a:extLst>
          </p:cNvPr>
          <p:cNvSpPr>
            <a:spLocks noGrp="1"/>
          </p:cNvSpPr>
          <p:nvPr>
            <p:ph type="title"/>
          </p:nvPr>
        </p:nvSpPr>
        <p:spPr>
          <a:xfrm>
            <a:off x="913794" y="519953"/>
            <a:ext cx="10353761" cy="1093694"/>
          </a:xfrm>
        </p:spPr>
        <p:txBody>
          <a:bodyPr>
            <a:normAutofit/>
          </a:bodyPr>
          <a:lstStyle/>
          <a:p>
            <a:r>
              <a:rPr lang="en-IN" sz="4000" dirty="0">
                <a:latin typeface="Times New Roman" panose="02020603050405020304" pitchFamily="18" charset="0"/>
                <a:cs typeface="Times New Roman" panose="02020603050405020304" pitchFamily="18" charset="0"/>
              </a:rPr>
              <a:t>PREVENTIONS OF CLIMATE CHANGE</a:t>
            </a:r>
          </a:p>
        </p:txBody>
      </p:sp>
      <p:sp>
        <p:nvSpPr>
          <p:cNvPr id="3" name="Content Placeholder 2">
            <a:extLst>
              <a:ext uri="{FF2B5EF4-FFF2-40B4-BE49-F238E27FC236}">
                <a16:creationId xmlns:a16="http://schemas.microsoft.com/office/drawing/2014/main" id="{9B816762-112B-36BB-FA9C-2288B9DB9CAF}"/>
              </a:ext>
            </a:extLst>
          </p:cNvPr>
          <p:cNvSpPr>
            <a:spLocks noGrp="1"/>
          </p:cNvSpPr>
          <p:nvPr>
            <p:ph idx="1"/>
          </p:nvPr>
        </p:nvSpPr>
        <p:spPr>
          <a:xfrm>
            <a:off x="797859" y="1783976"/>
            <a:ext cx="10469698" cy="4025153"/>
          </a:xfrm>
        </p:spPr>
        <p:txBody>
          <a:bodyPr>
            <a:normAutofit/>
          </a:bodyPr>
          <a:lstStyle/>
          <a:p>
            <a:pPr marL="0" indent="0">
              <a:buNone/>
            </a:pPr>
            <a:r>
              <a:rPr lang="en-US" sz="2800" dirty="0">
                <a:latin typeface="Times New Roman" panose="02020603050405020304" pitchFamily="18" charset="0"/>
                <a:cs typeface="Times New Roman" panose="02020603050405020304" pitchFamily="18" charset="0"/>
              </a:rPr>
              <a:t>There are always things that we can do to fight against climate change</a:t>
            </a:r>
            <a:r>
              <a:rPr lang="en-US" dirty="0">
                <a:latin typeface="Times New Roman" panose="02020603050405020304" pitchFamily="18" charset="0"/>
                <a:cs typeface="Times New Roman" panose="02020603050405020304" pitchFamily="18" charset="0"/>
              </a:rPr>
              <a:t>:</a:t>
            </a:r>
          </a:p>
          <a:p>
            <a:r>
              <a:rPr lang="en-IN" sz="2400" dirty="0">
                <a:latin typeface="Times New Roman" panose="02020603050405020304" pitchFamily="18" charset="0"/>
                <a:cs typeface="Times New Roman" panose="02020603050405020304" pitchFamily="18" charset="0"/>
              </a:rPr>
              <a:t>Make Your Commute Green</a:t>
            </a:r>
          </a:p>
          <a:p>
            <a:r>
              <a:rPr lang="en-US" sz="2400" dirty="0">
                <a:latin typeface="Times New Roman" panose="02020603050405020304" pitchFamily="18" charset="0"/>
                <a:cs typeface="Times New Roman" panose="02020603050405020304" pitchFamily="18" charset="0"/>
              </a:rPr>
              <a:t>Be More Conservative with Energy Usage</a:t>
            </a:r>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Get Active and Vote</a:t>
            </a:r>
          </a:p>
          <a:p>
            <a:r>
              <a:rPr lang="en-IN" sz="2400" dirty="0">
                <a:latin typeface="Times New Roman" panose="02020603050405020304" pitchFamily="18" charset="0"/>
                <a:cs typeface="Times New Roman" panose="02020603050405020304" pitchFamily="18" charset="0"/>
              </a:rPr>
              <a:t>Recycle</a:t>
            </a:r>
          </a:p>
          <a:p>
            <a:r>
              <a:rPr lang="en-IN" sz="2400" dirty="0">
                <a:latin typeface="Times New Roman" panose="02020603050405020304" pitchFamily="18" charset="0"/>
                <a:cs typeface="Times New Roman" panose="02020603050405020304" pitchFamily="18" charset="0"/>
              </a:rPr>
              <a:t>Educate Yourself and Others</a:t>
            </a:r>
          </a:p>
          <a:p>
            <a:r>
              <a:rPr lang="en-US" sz="2400" dirty="0">
                <a:latin typeface="Times New Roman" panose="02020603050405020304" pitchFamily="18" charset="0"/>
                <a:cs typeface="Times New Roman" panose="02020603050405020304" pitchFamily="18" charset="0"/>
              </a:rPr>
              <a:t>Encourage the use of renewable energies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8370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30,018 Thank You Photos - Free &amp; Royalty-Free Stock Photos ...">
            <a:extLst>
              <a:ext uri="{FF2B5EF4-FFF2-40B4-BE49-F238E27FC236}">
                <a16:creationId xmlns:a16="http://schemas.microsoft.com/office/drawing/2014/main" id="{0524743C-0402-83BA-4080-5E8CE210B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4611" y="980235"/>
            <a:ext cx="8014447" cy="5076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74345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129</TotalTime>
  <Words>538</Words>
  <Application>Microsoft Office PowerPoint</Application>
  <PresentationFormat>Widescreen</PresentationFormat>
  <Paragraphs>52</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Bookman Old Style</vt:lpstr>
      <vt:lpstr>Rockwell</vt:lpstr>
      <vt:lpstr>Times New Roman</vt:lpstr>
      <vt:lpstr>Wingdings</vt:lpstr>
      <vt:lpstr>Damask</vt:lpstr>
      <vt:lpstr>PowerPoint Presentation</vt:lpstr>
      <vt:lpstr>BINARY_BRAINS</vt:lpstr>
      <vt:lpstr>POTENTIAL CONSIDERATIONS</vt:lpstr>
      <vt:lpstr>WHAT IS CLIMATE CHANGE?</vt:lpstr>
      <vt:lpstr>CAUSES OF CLIMATE CHANGE</vt:lpstr>
      <vt:lpstr>EFFECTS OF CLIMATE CHANGE ON HUMANS</vt:lpstr>
      <vt:lpstr>ROLE OF NASA IN PREVENTING CLIMATE CHANGE </vt:lpstr>
      <vt:lpstr>PREVENTIONS OF CLIMATE CHANGE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Ayush Sharma</dc:creator>
  <cp:lastModifiedBy>Ayush Sharma</cp:lastModifiedBy>
  <cp:revision>3</cp:revision>
  <dcterms:created xsi:type="dcterms:W3CDTF">2022-10-01T06:46:06Z</dcterms:created>
  <dcterms:modified xsi:type="dcterms:W3CDTF">2022-10-01T12:06:11Z</dcterms:modified>
</cp:coreProperties>
</file>

<file path=docProps/thumbnail.jpeg>
</file>